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1" r:id="rId2"/>
    <p:sldId id="258" r:id="rId3"/>
    <p:sldId id="259" r:id="rId4"/>
    <p:sldId id="257" r:id="rId5"/>
    <p:sldId id="256" r:id="rId6"/>
    <p:sldId id="260" r:id="rId7"/>
    <p:sldId id="263" r:id="rId8"/>
    <p:sldId id="268" r:id="rId9"/>
    <p:sldId id="265" r:id="rId10"/>
    <p:sldId id="266" r:id="rId11"/>
    <p:sldId id="269" r:id="rId12"/>
  </p:sldIdLst>
  <p:sldSz cx="12192000" cy="6858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50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9F310-A0C6-485A-8BB2-42863AAD3CFB}" type="datetimeFigureOut">
              <a:rPr lang="en-US" smtClean="0"/>
              <a:t>2/11/2022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1169988"/>
            <a:ext cx="5619750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05325"/>
            <a:ext cx="5661025" cy="36877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B6973-95B8-4716-BB0E-5F6F05166C8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508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30250" y="1169988"/>
            <a:ext cx="5616575" cy="316071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DB6973-95B8-4716-BB0E-5F6F05166C89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08964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70" y="1122363"/>
            <a:ext cx="9001463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70" y="3602038"/>
            <a:ext cx="9001463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10C4D-37E6-47B3-B4E8-412EEF232EF6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4554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7" y="4289374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7" y="621323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65999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57FCC9-050E-4C0B-8C06-F8CFBF586B0E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38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2"/>
            <a:ext cx="10353763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7" y="4204820"/>
            <a:ext cx="1035376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92B602-DDCB-45E0-AA68-8D96E9F6A26A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83178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5" y="3610032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3" y="4204821"/>
            <a:ext cx="10353763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D769-1774-45AD-B2BC-6EFE454096FA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00746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7" y="2126944"/>
            <a:ext cx="10355327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650556"/>
            <a:ext cx="10353763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5204E-DA73-41C0-B4E6-39C284D918C7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10936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3" y="609602"/>
            <a:ext cx="10353763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88321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8" y="2088320"/>
            <a:ext cx="3298559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9" y="2911624"/>
            <a:ext cx="329982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9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7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9F6F6-03F6-4282-A3F3-CDEF95238E91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59625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5" y="609602"/>
            <a:ext cx="10353763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6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20" y="2298987"/>
            <a:ext cx="2940051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6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2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98987"/>
            <a:ext cx="293052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5" y="2298987"/>
            <a:ext cx="2932113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7" y="4772163"/>
            <a:ext cx="3294259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3CD4D-5B99-4D7B-80C9-87A2E27489B0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073047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AC759E-FAE0-46FB-AA1A-DC6B39592CD3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5790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609601"/>
            <a:ext cx="254265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601"/>
            <a:ext cx="7658705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AB4D0-2ACC-4091-B4FA-20F3E939EFA6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9298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448DB-FF2C-41B1-B850-AD2567120EAB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6744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4" y="657228"/>
            <a:ext cx="9733512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4" y="3602040"/>
            <a:ext cx="973351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68E9EA-0518-43C0-86E3-B36CCC323270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4834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7" y="609602"/>
            <a:ext cx="10353761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2088321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21"/>
            <a:ext cx="5094155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AAC432-7D2B-48A0-AC74-D09A6601D179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8474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7" y="609602"/>
            <a:ext cx="10353761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6" y="2088320"/>
            <a:ext cx="4879199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8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5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912232"/>
            <a:ext cx="5095357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770264-D462-40A1-8769-43EEBCF5F94E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323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4B2A70-8F4B-4F8B-BDC6-FA389D8B2642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7577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207CE-FF5A-4843-AD57-C898960FDFFE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7679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3932237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5" y="609600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28" y="2971802"/>
            <a:ext cx="3932237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4DF23D-7BA6-4602-9FFD-1850065C16B2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8476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28" y="609600"/>
            <a:ext cx="592977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5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971800"/>
            <a:ext cx="5934951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F5CE8-A28B-4C3E-AE2A-AC8275FAD5E0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6586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7" y="609602"/>
            <a:ext cx="1035376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96064"/>
            <a:ext cx="10353763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D1BA64-185F-4DEF-85E8-B0F3EBD65444}" type="datetime1">
              <a:rPr lang="en-US" smtClean="0"/>
              <a:t>2/11/2022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6" y="5883277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3" y="5883277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3F306-416A-4DD6-BD28-F14A6B72EF7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1753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4564" y="765113"/>
            <a:ext cx="11504645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u="sng" dirty="0">
                <a:solidFill>
                  <a:srgbClr val="FFC000"/>
                </a:solidFill>
              </a:rPr>
              <a:t>The Glen </a:t>
            </a:r>
            <a:r>
              <a:rPr lang="en-US" sz="7200" b="1" u="sng" dirty="0" err="1">
                <a:solidFill>
                  <a:srgbClr val="FFC000"/>
                </a:solidFill>
              </a:rPr>
              <a:t>Alpin</a:t>
            </a:r>
            <a:r>
              <a:rPr lang="en-US" sz="7200" b="1" u="sng" dirty="0">
                <a:solidFill>
                  <a:srgbClr val="FFC000"/>
                </a:solidFill>
              </a:rPr>
              <a:t> Story</a:t>
            </a:r>
          </a:p>
          <a:p>
            <a:endParaRPr lang="en-US" sz="5400" b="1" dirty="0">
              <a:solidFill>
                <a:srgbClr val="FFC000"/>
              </a:solidFill>
            </a:endParaRPr>
          </a:p>
          <a:p>
            <a:pPr algn="ctr"/>
            <a:r>
              <a:rPr lang="en-US" sz="5400" b="1" dirty="0">
                <a:solidFill>
                  <a:srgbClr val="FFC000"/>
                </a:solidFill>
              </a:rPr>
              <a:t>Financial</a:t>
            </a:r>
          </a:p>
          <a:p>
            <a:pPr algn="ctr"/>
            <a:r>
              <a:rPr lang="en-US" sz="5400" b="1" dirty="0">
                <a:solidFill>
                  <a:srgbClr val="FFC000"/>
                </a:solidFill>
              </a:rPr>
              <a:t>Diversion</a:t>
            </a:r>
          </a:p>
          <a:p>
            <a:pPr algn="ctr"/>
            <a:r>
              <a:rPr lang="en-US" sz="5400" b="1" dirty="0">
                <a:solidFill>
                  <a:srgbClr val="FFC000"/>
                </a:solidFill>
              </a:rPr>
              <a:t>Accomplishments </a:t>
            </a:r>
          </a:p>
          <a:p>
            <a:pPr algn="ctr"/>
            <a:r>
              <a:rPr lang="en-US" sz="5400" b="1" dirty="0">
                <a:solidFill>
                  <a:srgbClr val="FFC000"/>
                </a:solidFill>
              </a:rPr>
              <a:t>Next Steps</a:t>
            </a:r>
          </a:p>
          <a:p>
            <a:endParaRPr lang="en-US" sz="5400" b="1" dirty="0">
              <a:solidFill>
                <a:srgbClr val="FFC0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354563" y="6023234"/>
            <a:ext cx="753545" cy="365125"/>
          </a:xfrm>
        </p:spPr>
        <p:txBody>
          <a:bodyPr/>
          <a:lstStyle/>
          <a:p>
            <a:fld id="{E1B3F306-416A-4DD6-BD28-F14A6B72EF7F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906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1B59974-A25C-41FB-8FEE-6AEC8591B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0467" y="0"/>
            <a:ext cx="7729728" cy="1188720"/>
          </a:xfrm>
        </p:spPr>
        <p:txBody>
          <a:bodyPr/>
          <a:lstStyle/>
          <a:p>
            <a:r>
              <a:rPr lang="en-US" u="sng" dirty="0">
                <a:solidFill>
                  <a:srgbClr val="FFC000"/>
                </a:solidFill>
              </a:rPr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972570A-089F-42E8-B920-A675D329B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3771" y="769660"/>
            <a:ext cx="10319658" cy="3101983"/>
          </a:xfrm>
        </p:spPr>
        <p:txBody>
          <a:bodyPr>
            <a:noAutofit/>
          </a:bodyPr>
          <a:lstStyle/>
          <a:p>
            <a:r>
              <a:rPr lang="en-US" sz="2400" dirty="0"/>
              <a:t>Township Utilizing Redevelopment Process</a:t>
            </a:r>
          </a:p>
          <a:p>
            <a:pPr lvl="1"/>
            <a:r>
              <a:rPr lang="en-US" sz="2400" dirty="0"/>
              <a:t>Provides Flexibility in Design (Freedom from Existing Zoning)</a:t>
            </a:r>
          </a:p>
          <a:p>
            <a:pPr lvl="1"/>
            <a:r>
              <a:rPr lang="en-US" sz="2400" dirty="0"/>
              <a:t>Control of Next Owner</a:t>
            </a:r>
          </a:p>
          <a:p>
            <a:pPr lvl="1"/>
            <a:r>
              <a:rPr lang="en-US" sz="2400" dirty="0"/>
              <a:t>Control Over Process</a:t>
            </a:r>
          </a:p>
          <a:p>
            <a:pPr lvl="1"/>
            <a:r>
              <a:rPr lang="en-US" sz="2400" dirty="0"/>
              <a:t>Better Option Than Local Land &amp; Buildings Law</a:t>
            </a:r>
          </a:p>
          <a:p>
            <a:pPr lvl="1"/>
            <a:r>
              <a:rPr lang="en-US" sz="2400" dirty="0"/>
              <a:t>Choose Redeveloper for Glen Alpin</a:t>
            </a:r>
          </a:p>
          <a:p>
            <a:pPr lvl="1"/>
            <a:r>
              <a:rPr lang="en-US" sz="2400" dirty="0"/>
              <a:t>Development Specifications Have Been Developed</a:t>
            </a:r>
          </a:p>
          <a:p>
            <a:pPr lvl="1"/>
            <a:r>
              <a:rPr lang="en-US" sz="2400" dirty="0"/>
              <a:t>Preferred Uses Defined (Likely Restaurant/Catering Facility)</a:t>
            </a:r>
          </a:p>
          <a:p>
            <a:pPr lvl="1"/>
            <a:r>
              <a:rPr lang="en-US" sz="2400" dirty="0"/>
              <a:t>Candidate Re-developers Contacted</a:t>
            </a:r>
          </a:p>
          <a:p>
            <a:pPr lvl="1"/>
            <a:r>
              <a:rPr lang="en-US" sz="2400" dirty="0"/>
              <a:t>Awaiting Detailed Proposals for Site </a:t>
            </a:r>
          </a:p>
          <a:p>
            <a:pPr lvl="1"/>
            <a:r>
              <a:rPr lang="en-US" sz="2400" dirty="0"/>
              <a:t>Draft/Approve Redevelopment Plan for Glen Alpin Site</a:t>
            </a:r>
          </a:p>
          <a:p>
            <a:pPr lvl="1"/>
            <a:r>
              <a:rPr lang="en-US" sz="2400" dirty="0"/>
              <a:t>Sale/Transfer of the Glen Alpin Home and Adjacent 3+ Acres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231676" y="6312484"/>
            <a:ext cx="753545" cy="365125"/>
          </a:xfrm>
        </p:spPr>
        <p:txBody>
          <a:bodyPr/>
          <a:lstStyle/>
          <a:p>
            <a:fld id="{E1B3F306-416A-4DD6-BD28-F14A6B72EF7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9847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3F306-416A-4DD6-BD28-F14A6B72EF7F}" type="slidenum">
              <a:rPr lang="en-US" smtClean="0"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416559" y="970386"/>
            <a:ext cx="460932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u="sng" dirty="0">
                <a:solidFill>
                  <a:srgbClr val="FFC000"/>
                </a:solidFill>
              </a:rPr>
              <a:t>Discussion</a:t>
            </a:r>
            <a:endParaRPr lang="en-US" sz="6000" b="1" u="sng" dirty="0">
              <a:solidFill>
                <a:srgbClr val="FFC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9470" y="2537926"/>
            <a:ext cx="8509519" cy="37788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858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79121" y="371520"/>
            <a:ext cx="6051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>
                <a:solidFill>
                  <a:srgbClr val="FFC000"/>
                </a:solidFill>
              </a:rPr>
              <a:t>Acquisition Contributions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604" y="836350"/>
            <a:ext cx="1172858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i="1" dirty="0">
                <a:solidFill>
                  <a:schemeClr val="accent6">
                    <a:lumMod val="75000"/>
                  </a:schemeClr>
                </a:solidFill>
              </a:rPr>
              <a:t>	</a:t>
            </a:r>
            <a:r>
              <a:rPr lang="en-US" sz="2800" dirty="0"/>
              <a:t>			</a:t>
            </a:r>
          </a:p>
          <a:p>
            <a:r>
              <a:rPr lang="en-US" sz="3200" dirty="0"/>
              <a:t>Municipal 						</a:t>
            </a:r>
            <a:r>
              <a:rPr lang="en-US" sz="3200" dirty="0"/>
              <a:t>	175,000</a:t>
            </a:r>
            <a:endParaRPr lang="en-US" sz="3200" dirty="0"/>
          </a:p>
          <a:p>
            <a:r>
              <a:rPr lang="en-US" sz="3200" dirty="0"/>
              <a:t>	</a:t>
            </a:r>
          </a:p>
          <a:p>
            <a:r>
              <a:rPr lang="en-US" sz="3200" dirty="0"/>
              <a:t>Harding Land Trust	</a:t>
            </a:r>
            <a:r>
              <a:rPr lang="en-US" sz="2400" dirty="0"/>
              <a:t>(HLT Green Acres Allocation)</a:t>
            </a:r>
            <a:r>
              <a:rPr lang="en-US" sz="3200" dirty="0"/>
              <a:t>	</a:t>
            </a:r>
            <a:r>
              <a:rPr lang="en-US" sz="3200" dirty="0"/>
              <a:t>200,000</a:t>
            </a:r>
            <a:endParaRPr lang="en-US" sz="3200" dirty="0"/>
          </a:p>
          <a:p>
            <a:endParaRPr lang="en-US" sz="3200" dirty="0"/>
          </a:p>
          <a:p>
            <a:r>
              <a:rPr lang="en-US" sz="3200" dirty="0"/>
              <a:t>NJ Green Acres					</a:t>
            </a:r>
            <a:r>
              <a:rPr lang="en-US" sz="3200" dirty="0"/>
              <a:t>	450,000</a:t>
            </a:r>
            <a:endParaRPr lang="en-US" sz="3200" dirty="0"/>
          </a:p>
          <a:p>
            <a:endParaRPr lang="en-US" sz="3200" dirty="0"/>
          </a:p>
          <a:p>
            <a:r>
              <a:rPr lang="en-US" sz="3200" dirty="0"/>
              <a:t>Morris County Park Commission		</a:t>
            </a:r>
            <a:r>
              <a:rPr lang="en-US" sz="3200" dirty="0"/>
              <a:t>	75,000</a:t>
            </a:r>
            <a:endParaRPr lang="en-US" sz="3200" dirty="0"/>
          </a:p>
          <a:p>
            <a:endParaRPr lang="en-US" sz="3200" dirty="0"/>
          </a:p>
          <a:p>
            <a:r>
              <a:rPr lang="en-US" sz="3200" dirty="0"/>
              <a:t>Morris County </a:t>
            </a:r>
            <a:r>
              <a:rPr lang="en-US" sz="3200" dirty="0"/>
              <a:t>Preservation</a:t>
            </a:r>
            <a:r>
              <a:rPr lang="en-US" sz="3200" dirty="0"/>
              <a:t>	</a:t>
            </a:r>
            <a:r>
              <a:rPr lang="en-US" sz="3200" dirty="0"/>
              <a:t>			</a:t>
            </a:r>
            <a:r>
              <a:rPr lang="en-US" sz="3200" u="sng" dirty="0"/>
              <a:t>500,000</a:t>
            </a:r>
            <a:endParaRPr lang="en-US" sz="3200" u="sng" dirty="0"/>
          </a:p>
          <a:p>
            <a:endParaRPr lang="en-US" sz="3200" u="sng" dirty="0"/>
          </a:p>
          <a:p>
            <a:r>
              <a:rPr lang="en-US" sz="3200" dirty="0">
                <a:solidFill>
                  <a:srgbClr val="C00000"/>
                </a:solidFill>
              </a:rPr>
              <a:t>	</a:t>
            </a:r>
            <a:r>
              <a:rPr lang="en-US" sz="3200" dirty="0">
                <a:solidFill>
                  <a:srgbClr val="FFFF00"/>
                </a:solidFill>
              </a:rPr>
              <a:t>Total</a:t>
            </a:r>
            <a:r>
              <a:rPr lang="en-US" sz="3200" dirty="0">
                <a:solidFill>
                  <a:srgbClr val="FFFF00"/>
                </a:solidFill>
              </a:rPr>
              <a:t>	</a:t>
            </a:r>
            <a:r>
              <a:rPr lang="en-US" sz="3200" dirty="0">
                <a:solidFill>
                  <a:srgbClr val="C00000"/>
                </a:solidFill>
              </a:rPr>
              <a:t>						</a:t>
            </a:r>
            <a:r>
              <a:rPr lang="en-US" sz="3200" dirty="0">
                <a:solidFill>
                  <a:srgbClr val="C00000"/>
                </a:solidFill>
              </a:rPr>
              <a:t>	</a:t>
            </a:r>
            <a:r>
              <a:rPr lang="en-US" sz="3200" dirty="0">
                <a:solidFill>
                  <a:srgbClr val="FFFF00"/>
                </a:solidFill>
              </a:rPr>
              <a:t>1,400,000</a:t>
            </a:r>
            <a:endParaRPr lang="en-US" sz="3200" dirty="0">
              <a:solidFill>
                <a:srgbClr val="FFFF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214604" y="6293821"/>
            <a:ext cx="753545" cy="365125"/>
          </a:xfrm>
        </p:spPr>
        <p:txBody>
          <a:bodyPr/>
          <a:lstStyle/>
          <a:p>
            <a:fld id="{E1B3F306-416A-4DD6-BD28-F14A6B72EF7F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507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17442" y="1551115"/>
            <a:ext cx="71187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Maintenance		</a:t>
            </a:r>
            <a:r>
              <a:rPr lang="en-US" sz="2800" dirty="0"/>
              <a:t>	1,911,948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Professionals		</a:t>
            </a:r>
            <a:r>
              <a:rPr lang="en-US" sz="2800" dirty="0"/>
              <a:t>	341,494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Utilities			</a:t>
            </a:r>
            <a:r>
              <a:rPr lang="en-US" sz="2800" dirty="0"/>
              <a:t>	37,671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Debt Service			1,086,572</a:t>
            </a:r>
          </a:p>
          <a:p>
            <a:endParaRPr lang="en-US" sz="2800" dirty="0"/>
          </a:p>
          <a:p>
            <a:r>
              <a:rPr lang="en-US" sz="2800" dirty="0"/>
              <a:t>Harding Land Trust		</a:t>
            </a:r>
            <a:r>
              <a:rPr lang="en-US" sz="2800" u="sng" dirty="0"/>
              <a:t>5,800</a:t>
            </a:r>
          </a:p>
          <a:p>
            <a:endParaRPr lang="en-US" sz="2800" dirty="0"/>
          </a:p>
          <a:p>
            <a:r>
              <a:rPr lang="en-US" sz="2800" dirty="0">
                <a:solidFill>
                  <a:srgbClr val="FFFF00"/>
                </a:solidFill>
              </a:rPr>
              <a:t>Total	</a:t>
            </a:r>
            <a:r>
              <a:rPr lang="en-US" sz="2800" dirty="0">
                <a:solidFill>
                  <a:srgbClr val="FF0000"/>
                </a:solidFill>
              </a:rPr>
              <a:t>			</a:t>
            </a:r>
            <a:r>
              <a:rPr lang="en-US" sz="2800" dirty="0">
                <a:solidFill>
                  <a:srgbClr val="FF0000"/>
                </a:solidFill>
              </a:rPr>
              <a:t>	</a:t>
            </a:r>
            <a:r>
              <a:rPr lang="en-US" sz="2800" dirty="0">
                <a:solidFill>
                  <a:srgbClr val="FFFF00"/>
                </a:solidFill>
              </a:rPr>
              <a:t>3,383,485</a:t>
            </a:r>
            <a:endParaRPr lang="en-US" sz="2800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7444" y="373490"/>
            <a:ext cx="67742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rgbClr val="FFC000"/>
                </a:solidFill>
              </a:rPr>
              <a:t>Expenses 2004 – 2021</a:t>
            </a:r>
          </a:p>
          <a:p>
            <a:pPr algn="ctr"/>
            <a:r>
              <a:rPr lang="en-US" sz="2400" b="1" u="sng" dirty="0">
                <a:solidFill>
                  <a:srgbClr val="FFC000"/>
                </a:solidFill>
              </a:rPr>
              <a:t>(Diversion Expenses </a:t>
            </a:r>
            <a:r>
              <a:rPr lang="en-US" sz="2400" b="1" u="sng" dirty="0">
                <a:solidFill>
                  <a:srgbClr val="FFC000"/>
                </a:solidFill>
              </a:rPr>
              <a:t>Listed On Page 5)</a:t>
            </a:r>
            <a:endParaRPr lang="en-US" sz="2400" b="1" u="sng" dirty="0">
              <a:solidFill>
                <a:srgbClr val="FFC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138370" y="6383207"/>
            <a:ext cx="753545" cy="365125"/>
          </a:xfrm>
        </p:spPr>
        <p:txBody>
          <a:bodyPr/>
          <a:lstStyle/>
          <a:p>
            <a:fld id="{E1B3F306-416A-4DD6-BD28-F14A6B72EF7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679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9146" y="1375128"/>
            <a:ext cx="46741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DOT Property</a:t>
            </a:r>
          </a:p>
          <a:p>
            <a:r>
              <a:rPr lang="en-US" sz="2800" dirty="0"/>
              <a:t>Acres		</a:t>
            </a:r>
            <a:r>
              <a:rPr lang="en-US" sz="2800" dirty="0"/>
              <a:t>12.652 </a:t>
            </a:r>
            <a:endParaRPr lang="en-US" sz="2800" dirty="0"/>
          </a:p>
          <a:p>
            <a:r>
              <a:rPr lang="en-US" sz="2800" dirty="0"/>
              <a:t>Taxes		</a:t>
            </a:r>
            <a:r>
              <a:rPr lang="en-US" sz="2800" dirty="0"/>
              <a:t>-</a:t>
            </a:r>
            <a:r>
              <a:rPr lang="en-US" sz="2800" dirty="0"/>
              <a:t>0-</a:t>
            </a:r>
          </a:p>
          <a:p>
            <a:r>
              <a:rPr lang="en-US" sz="2800" dirty="0"/>
              <a:t>Purchase Cost	$20,886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05540" y="1375128"/>
            <a:ext cx="46808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140 Blue Mill Road </a:t>
            </a:r>
          </a:p>
          <a:p>
            <a:r>
              <a:rPr lang="en-US" sz="2800" dirty="0"/>
              <a:t>Acres</a:t>
            </a:r>
            <a:r>
              <a:rPr lang="en-US" sz="2800" dirty="0"/>
              <a:t>		</a:t>
            </a:r>
            <a:r>
              <a:rPr lang="en-US" sz="2800" dirty="0"/>
              <a:t>5.351 </a:t>
            </a:r>
            <a:endParaRPr lang="en-US" sz="2800" dirty="0"/>
          </a:p>
          <a:p>
            <a:r>
              <a:rPr lang="en-US" sz="2800" dirty="0"/>
              <a:t>Taxes		</a:t>
            </a:r>
            <a:r>
              <a:rPr lang="en-US" sz="2800" dirty="0"/>
              <a:t>100</a:t>
            </a:r>
            <a:r>
              <a:rPr lang="en-US" sz="2800" dirty="0"/>
              <a:t>	</a:t>
            </a:r>
          </a:p>
          <a:p>
            <a:r>
              <a:rPr lang="en-US" sz="2800" dirty="0"/>
              <a:t>Purchase Cost	$1,280,074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145009" y="3191010"/>
            <a:ext cx="62695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2017</a:t>
            </a:r>
          </a:p>
          <a:p>
            <a:r>
              <a:rPr lang="en-US" sz="2400" u="sng" dirty="0"/>
              <a:t>Remaining Bond Payments	684,929</a:t>
            </a:r>
          </a:p>
          <a:p>
            <a:endParaRPr lang="en-US" sz="2400" b="1" u="sng" dirty="0">
              <a:solidFill>
                <a:srgbClr val="C00000"/>
              </a:solidFill>
            </a:endParaRPr>
          </a:p>
          <a:p>
            <a:r>
              <a:rPr lang="en-US" sz="2400" u="sng" dirty="0"/>
              <a:t>2021</a:t>
            </a:r>
          </a:p>
          <a:p>
            <a:r>
              <a:rPr lang="en-US" sz="2400" u="sng" dirty="0"/>
              <a:t>Remaining Bond Payments	381,000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27789" y="493891"/>
            <a:ext cx="108794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u="sng" dirty="0">
                <a:solidFill>
                  <a:srgbClr val="FFC000"/>
                </a:solidFill>
              </a:rPr>
              <a:t>Replacement Properties, Tax &amp; Bond Payments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85170" y="5241802"/>
            <a:ext cx="91783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2017  Anticipated Lost Tax Revenue prop acquired	12,022</a:t>
            </a:r>
          </a:p>
          <a:p>
            <a:endParaRPr lang="en-US" sz="2400" u="sng" dirty="0"/>
          </a:p>
          <a:p>
            <a:r>
              <a:rPr lang="en-US" sz="2400" u="sng" dirty="0"/>
              <a:t>2021 Actual Lost Tax Revenue </a:t>
            </a:r>
            <a:r>
              <a:rPr lang="en-US" sz="2400" u="sng" dirty="0"/>
              <a:t>Property </a:t>
            </a:r>
            <a:r>
              <a:rPr lang="en-US" sz="2400" u="sng" dirty="0"/>
              <a:t>A</a:t>
            </a:r>
            <a:r>
              <a:rPr lang="en-US" sz="2400" u="sng" dirty="0"/>
              <a:t>cquired</a:t>
            </a:r>
            <a:r>
              <a:rPr lang="en-US" sz="2400" u="sng" dirty="0"/>
              <a:t>	</a:t>
            </a:r>
            <a:r>
              <a:rPr lang="en-US" sz="2400" u="sng" dirty="0"/>
              <a:t>100</a:t>
            </a:r>
            <a:endParaRPr lang="en-US" sz="2400" u="sng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59146" y="6259566"/>
            <a:ext cx="753545" cy="365125"/>
          </a:xfrm>
        </p:spPr>
        <p:txBody>
          <a:bodyPr/>
          <a:lstStyle/>
          <a:p>
            <a:fld id="{E1B3F306-416A-4DD6-BD28-F14A6B72EF7F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495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69615" y="655020"/>
            <a:ext cx="6109887" cy="61863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200" b="1" u="sng" dirty="0">
                <a:solidFill>
                  <a:srgbClr val="FFC000"/>
                </a:solidFill>
              </a:rPr>
              <a:t>April 10, 2017 Projections</a:t>
            </a:r>
            <a:r>
              <a:rPr lang="en-US" sz="2200" dirty="0">
                <a:solidFill>
                  <a:srgbClr val="FFC000"/>
                </a:solidFill>
              </a:rPr>
              <a:t>	</a:t>
            </a:r>
            <a:r>
              <a:rPr lang="en-US" sz="2200" dirty="0"/>
              <a:t>	</a:t>
            </a:r>
          </a:p>
          <a:p>
            <a:r>
              <a:rPr lang="en-US" sz="2200" i="1" u="sng" dirty="0"/>
              <a:t>Payback of grant holders</a:t>
            </a:r>
          </a:p>
          <a:p>
            <a:r>
              <a:rPr lang="en-US" sz="2200" dirty="0"/>
              <a:t>Morris County Acquisition </a:t>
            </a:r>
            <a:r>
              <a:rPr lang="en-US" sz="2200" dirty="0"/>
              <a:t>Grant</a:t>
            </a:r>
            <a:r>
              <a:rPr lang="en-US" sz="2200" dirty="0"/>
              <a:t> </a:t>
            </a:r>
            <a:r>
              <a:rPr lang="en-US" sz="2200" dirty="0"/>
              <a:t>500,000</a:t>
            </a:r>
            <a:endParaRPr lang="en-US" sz="2200" dirty="0"/>
          </a:p>
          <a:p>
            <a:r>
              <a:rPr lang="en-US" sz="2200" dirty="0"/>
              <a:t>MC Historic Preservation – </a:t>
            </a:r>
            <a:r>
              <a:rPr lang="en-US" sz="2200" dirty="0"/>
              <a:t>2005</a:t>
            </a:r>
            <a:r>
              <a:rPr lang="en-US" sz="2200" dirty="0"/>
              <a:t> </a:t>
            </a:r>
            <a:r>
              <a:rPr lang="en-US" sz="2200" dirty="0"/>
              <a:t> 223,000</a:t>
            </a:r>
            <a:endParaRPr lang="en-US" sz="2200" dirty="0"/>
          </a:p>
          <a:p>
            <a:r>
              <a:rPr lang="en-US" sz="2200" dirty="0"/>
              <a:t>MC Historic Preservation – </a:t>
            </a:r>
            <a:r>
              <a:rPr lang="en-US" sz="2200" dirty="0"/>
              <a:t>2006</a:t>
            </a:r>
            <a:r>
              <a:rPr lang="en-US" sz="2200" dirty="0"/>
              <a:t> </a:t>
            </a:r>
            <a:r>
              <a:rPr lang="en-US" sz="2200" dirty="0"/>
              <a:t> 200,000</a:t>
            </a:r>
            <a:endParaRPr lang="en-US" sz="2200" dirty="0"/>
          </a:p>
          <a:p>
            <a:r>
              <a:rPr lang="en-US" sz="2200" dirty="0"/>
              <a:t>MC Historic Preservation – </a:t>
            </a:r>
            <a:r>
              <a:rPr lang="en-US" sz="2200" dirty="0"/>
              <a:t>2007</a:t>
            </a:r>
            <a:r>
              <a:rPr lang="en-US" sz="2200" dirty="0"/>
              <a:t> </a:t>
            </a:r>
            <a:r>
              <a:rPr lang="en-US" sz="2200" dirty="0"/>
              <a:t> 78,100</a:t>
            </a:r>
            <a:endParaRPr lang="en-US" sz="2200" dirty="0"/>
          </a:p>
          <a:p>
            <a:r>
              <a:rPr lang="en-US" sz="2200" dirty="0"/>
              <a:t>MC Historic Preservation – </a:t>
            </a:r>
            <a:r>
              <a:rPr lang="en-US" sz="2200" dirty="0"/>
              <a:t>2007</a:t>
            </a:r>
            <a:r>
              <a:rPr lang="en-US" sz="2200" dirty="0"/>
              <a:t> </a:t>
            </a:r>
            <a:r>
              <a:rPr lang="en-US" sz="2200" dirty="0"/>
              <a:t> 150,000</a:t>
            </a:r>
            <a:endParaRPr lang="en-US" sz="2200" dirty="0"/>
          </a:p>
          <a:p>
            <a:r>
              <a:rPr lang="en-US" sz="2200" u="sng" dirty="0"/>
              <a:t>NJ Historic Trust – </a:t>
            </a:r>
            <a:r>
              <a:rPr lang="en-US" sz="2200" u="sng" dirty="0"/>
              <a:t>	           2008  750,000</a:t>
            </a:r>
            <a:endParaRPr lang="en-US" sz="2200" u="sng" dirty="0"/>
          </a:p>
          <a:p>
            <a:r>
              <a:rPr lang="en-US" sz="2200" dirty="0"/>
              <a:t>Total			                </a:t>
            </a:r>
            <a:r>
              <a:rPr lang="en-US" sz="2200" dirty="0"/>
              <a:t>    1,901,100</a:t>
            </a:r>
            <a:endParaRPr lang="en-US" sz="2200" dirty="0"/>
          </a:p>
          <a:p>
            <a:r>
              <a:rPr lang="en-US" sz="2200" i="1" u="sng" dirty="0">
                <a:solidFill>
                  <a:srgbClr val="FFC000"/>
                </a:solidFill>
              </a:rPr>
              <a:t>Replacement Land Costs (4:1 replacement)</a:t>
            </a:r>
            <a:endParaRPr lang="en-US" sz="2200" dirty="0">
              <a:solidFill>
                <a:srgbClr val="FFC000"/>
              </a:solidFill>
            </a:endParaRPr>
          </a:p>
          <a:p>
            <a:r>
              <a:rPr lang="en-US" sz="2200" dirty="0">
                <a:solidFill>
                  <a:srgbClr val="FFFF00"/>
                </a:solidFill>
              </a:rPr>
              <a:t>Acres Diverted	 </a:t>
            </a:r>
            <a:r>
              <a:rPr lang="en-US" sz="2200" dirty="0">
                <a:solidFill>
                  <a:srgbClr val="FFFF00"/>
                </a:solidFill>
              </a:rPr>
              <a:t>      3.196 </a:t>
            </a:r>
            <a:r>
              <a:rPr lang="en-US" sz="2200" dirty="0">
                <a:solidFill>
                  <a:srgbClr val="FFFF00"/>
                </a:solidFill>
              </a:rPr>
              <a:t>x 4 = 12.79</a:t>
            </a:r>
          </a:p>
          <a:p>
            <a:r>
              <a:rPr lang="en-US" sz="2200" dirty="0"/>
              <a:t>$286,198/acre			</a:t>
            </a:r>
            <a:r>
              <a:rPr lang="en-US" sz="2200" dirty="0"/>
              <a:t>       3,658,755</a:t>
            </a:r>
            <a:endParaRPr lang="en-US" sz="2200" b="1" dirty="0"/>
          </a:p>
          <a:p>
            <a:r>
              <a:rPr lang="en-US" sz="2200" u="sng" dirty="0"/>
              <a:t>Professional </a:t>
            </a:r>
            <a:r>
              <a:rPr lang="en-US" sz="2200" u="sng" dirty="0"/>
              <a:t>Expenses</a:t>
            </a:r>
            <a:r>
              <a:rPr lang="en-US" sz="2200" u="sng" dirty="0"/>
              <a:t>	</a:t>
            </a:r>
            <a:r>
              <a:rPr lang="en-US" sz="2200" u="sng" dirty="0"/>
              <a:t>           525,351</a:t>
            </a:r>
            <a:endParaRPr lang="en-US" sz="2200" u="sng" dirty="0"/>
          </a:p>
          <a:p>
            <a:r>
              <a:rPr lang="en-US" sz="2200" dirty="0">
                <a:solidFill>
                  <a:srgbClr val="FFC000"/>
                </a:solidFill>
              </a:rPr>
              <a:t>Total				</a:t>
            </a:r>
            <a:r>
              <a:rPr lang="en-US" sz="2200" dirty="0">
                <a:solidFill>
                  <a:srgbClr val="FFC000"/>
                </a:solidFill>
              </a:rPr>
              <a:t>        4,184,106</a:t>
            </a:r>
            <a:endParaRPr lang="en-US" sz="2200" dirty="0">
              <a:solidFill>
                <a:srgbClr val="FFC000"/>
              </a:solidFill>
            </a:endParaRPr>
          </a:p>
          <a:p>
            <a:endParaRPr lang="en-US" sz="2200" dirty="0"/>
          </a:p>
          <a:p>
            <a:r>
              <a:rPr lang="en-US" sz="2200" b="1" dirty="0">
                <a:solidFill>
                  <a:srgbClr val="FFFF00"/>
                </a:solidFill>
              </a:rPr>
              <a:t>Net Cost To Harding		</a:t>
            </a:r>
            <a:r>
              <a:rPr lang="en-US" sz="2200" b="1" dirty="0">
                <a:solidFill>
                  <a:srgbClr val="FFFF00"/>
                </a:solidFill>
              </a:rPr>
              <a:t>        6,085,206</a:t>
            </a:r>
            <a:endParaRPr lang="en-US" sz="2200" b="1" dirty="0">
              <a:solidFill>
                <a:srgbClr val="FFFF00"/>
              </a:solidFill>
            </a:endParaRPr>
          </a:p>
          <a:p>
            <a:endParaRPr lang="en-US" sz="2200" dirty="0">
              <a:solidFill>
                <a:srgbClr val="FFC000"/>
              </a:solidFill>
            </a:endParaRPr>
          </a:p>
          <a:p>
            <a:endParaRPr lang="en-US" sz="22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47184" y="655022"/>
            <a:ext cx="6217298" cy="618630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200" b="1" u="sng" dirty="0">
                <a:solidFill>
                  <a:srgbClr val="FFC000"/>
                </a:solidFill>
              </a:rPr>
              <a:t>February </a:t>
            </a:r>
            <a:r>
              <a:rPr lang="en-US" sz="2200" b="1" u="sng" dirty="0">
                <a:solidFill>
                  <a:srgbClr val="FFC000"/>
                </a:solidFill>
              </a:rPr>
              <a:t>14, 2022 </a:t>
            </a:r>
            <a:r>
              <a:rPr lang="en-US" sz="2200" b="1" u="sng" dirty="0">
                <a:solidFill>
                  <a:srgbClr val="FFC000"/>
                </a:solidFill>
              </a:rPr>
              <a:t>Actual</a:t>
            </a:r>
            <a:endParaRPr lang="en-US" sz="2200" dirty="0">
              <a:solidFill>
                <a:srgbClr val="FFC000"/>
              </a:solidFill>
            </a:endParaRPr>
          </a:p>
          <a:p>
            <a:r>
              <a:rPr lang="en-US" sz="2200" i="1" u="sng" dirty="0"/>
              <a:t>Payback of grant holders</a:t>
            </a:r>
            <a:endParaRPr lang="en-US" sz="2200" dirty="0"/>
          </a:p>
          <a:p>
            <a:endParaRPr lang="en-US" sz="2200" dirty="0"/>
          </a:p>
          <a:p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	</a:t>
            </a:r>
          </a:p>
          <a:p>
            <a:endParaRPr lang="en-US" sz="2200" u="sng" dirty="0"/>
          </a:p>
          <a:p>
            <a:r>
              <a:rPr lang="en-US" sz="2200" u="sng" dirty="0"/>
              <a:t>MC Historic Preservation	 	305,600</a:t>
            </a:r>
          </a:p>
          <a:p>
            <a:r>
              <a:rPr lang="en-US" sz="2200" dirty="0"/>
              <a:t>Total					305,600</a:t>
            </a:r>
          </a:p>
          <a:p>
            <a:r>
              <a:rPr lang="en-US" sz="2200" i="1" u="sng" dirty="0">
                <a:solidFill>
                  <a:srgbClr val="FFC000"/>
                </a:solidFill>
              </a:rPr>
              <a:t>Replacement Land Costs (4:1 replacement)</a:t>
            </a:r>
            <a:endParaRPr lang="en-US" sz="2200" dirty="0">
              <a:solidFill>
                <a:srgbClr val="FFC000"/>
              </a:solidFill>
            </a:endParaRPr>
          </a:p>
          <a:p>
            <a:r>
              <a:rPr lang="en-US" sz="2200" dirty="0">
                <a:solidFill>
                  <a:srgbClr val="FFFF00"/>
                </a:solidFill>
              </a:rPr>
              <a:t>Acres Diverted			</a:t>
            </a:r>
            <a:r>
              <a:rPr lang="en-US" sz="2200" dirty="0">
                <a:solidFill>
                  <a:srgbClr val="FFFF00"/>
                </a:solidFill>
              </a:rPr>
              <a:t>18.02</a:t>
            </a:r>
            <a:endParaRPr lang="en-US" sz="2200" dirty="0">
              <a:solidFill>
                <a:srgbClr val="FFFF00"/>
              </a:solidFill>
            </a:endParaRPr>
          </a:p>
          <a:p>
            <a:r>
              <a:rPr lang="en-US" sz="2200" dirty="0"/>
              <a:t>$72,196/acre				1,300,960</a:t>
            </a:r>
          </a:p>
          <a:p>
            <a:r>
              <a:rPr lang="en-US" sz="2200" u="sng" dirty="0"/>
              <a:t>Professional Expenses		525,351</a:t>
            </a:r>
          </a:p>
          <a:p>
            <a:r>
              <a:rPr lang="en-US" sz="2200" dirty="0">
                <a:solidFill>
                  <a:srgbClr val="FFC000"/>
                </a:solidFill>
              </a:rPr>
              <a:t>Total					1,826,311</a:t>
            </a:r>
          </a:p>
          <a:p>
            <a:endParaRPr lang="en-US" sz="2200" dirty="0"/>
          </a:p>
          <a:p>
            <a:r>
              <a:rPr lang="en-US" sz="2200" b="1" dirty="0">
                <a:solidFill>
                  <a:srgbClr val="FFFF00"/>
                </a:solidFill>
              </a:rPr>
              <a:t>Net Cost To Harding Township	</a:t>
            </a:r>
            <a:r>
              <a:rPr lang="en-US" sz="2200" b="1" dirty="0">
                <a:solidFill>
                  <a:srgbClr val="FFFF00"/>
                </a:solidFill>
              </a:rPr>
              <a:t>2,131,911</a:t>
            </a:r>
            <a:endParaRPr lang="en-US" sz="2200" b="1" dirty="0">
              <a:solidFill>
                <a:srgbClr val="FFFF00"/>
              </a:solidFill>
            </a:endParaRPr>
          </a:p>
          <a:p>
            <a:r>
              <a:rPr lang="en-US" sz="2200" b="1" dirty="0">
                <a:solidFill>
                  <a:srgbClr val="FFFF00"/>
                </a:solidFill>
              </a:rPr>
              <a:t> </a:t>
            </a:r>
          </a:p>
          <a:p>
            <a:r>
              <a:rPr lang="en-US" sz="2200" b="1" dirty="0">
                <a:solidFill>
                  <a:srgbClr val="FFFF00"/>
                </a:solidFill>
              </a:rPr>
              <a:t>Below Projection April </a:t>
            </a:r>
            <a:r>
              <a:rPr lang="en-US" sz="2200" b="1" dirty="0">
                <a:solidFill>
                  <a:srgbClr val="FFFF00"/>
                </a:solidFill>
              </a:rPr>
              <a:t>2017</a:t>
            </a:r>
            <a:r>
              <a:rPr lang="en-US" sz="2200" b="1" dirty="0">
                <a:solidFill>
                  <a:srgbClr val="FFFF00"/>
                </a:solidFill>
              </a:rPr>
              <a:t> </a:t>
            </a:r>
            <a:r>
              <a:rPr lang="en-US" sz="2200" b="1" dirty="0">
                <a:solidFill>
                  <a:srgbClr val="FFFF00"/>
                </a:solidFill>
              </a:rPr>
              <a:t>         (3,953,295</a:t>
            </a:r>
            <a:r>
              <a:rPr lang="en-US" sz="2200" b="1" dirty="0">
                <a:solidFill>
                  <a:srgbClr val="FFFF00"/>
                </a:solidFill>
              </a:rPr>
              <a:t>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64599" y="70247"/>
            <a:ext cx="46128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u="sng" dirty="0">
                <a:solidFill>
                  <a:srgbClr val="FFC000"/>
                </a:solidFill>
              </a:rPr>
              <a:t>Diversion </a:t>
            </a:r>
            <a:r>
              <a:rPr lang="en-US" sz="3200" b="1" u="sng" dirty="0">
                <a:solidFill>
                  <a:srgbClr val="FFC000"/>
                </a:solidFill>
              </a:rPr>
              <a:t>Expenses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2204" y="6349805"/>
            <a:ext cx="753545" cy="365125"/>
          </a:xfrm>
        </p:spPr>
        <p:txBody>
          <a:bodyPr/>
          <a:lstStyle/>
          <a:p>
            <a:fld id="{E1B3F306-416A-4DD6-BD28-F14A6B72EF7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2965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33869" y="0"/>
            <a:ext cx="57275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FC000"/>
                </a:solidFill>
              </a:rPr>
              <a:t>Not Diverted</a:t>
            </a:r>
          </a:p>
          <a:p>
            <a:pPr algn="ctr"/>
            <a:r>
              <a:rPr lang="en-US" sz="3200" b="1" u="sng" dirty="0">
                <a:solidFill>
                  <a:srgbClr val="FFC000"/>
                </a:solidFill>
              </a:rPr>
              <a:t>10 Year Financial Forecast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17037" y="1077496"/>
            <a:ext cx="1014058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Maintenance		</a:t>
            </a:r>
            <a:r>
              <a:rPr lang="en-US" sz="2800" dirty="0"/>
              <a:t>	670,560</a:t>
            </a:r>
            <a:r>
              <a:rPr lang="en-US" sz="2800" dirty="0"/>
              <a:t>		</a:t>
            </a:r>
          </a:p>
          <a:p>
            <a:endParaRPr lang="en-US" sz="2800" dirty="0"/>
          </a:p>
          <a:p>
            <a:r>
              <a:rPr lang="en-US" sz="2800" dirty="0"/>
              <a:t>Professionals		</a:t>
            </a:r>
            <a:r>
              <a:rPr lang="en-US" sz="2800" dirty="0"/>
              <a:t>	200,000</a:t>
            </a:r>
            <a:r>
              <a:rPr lang="en-US" sz="2800" dirty="0"/>
              <a:t>		</a:t>
            </a:r>
          </a:p>
          <a:p>
            <a:endParaRPr lang="en-US" sz="2800" dirty="0"/>
          </a:p>
          <a:p>
            <a:r>
              <a:rPr lang="en-US" sz="2800" dirty="0"/>
              <a:t>Utilities			</a:t>
            </a:r>
            <a:r>
              <a:rPr lang="en-US" sz="2800" dirty="0"/>
              <a:t>	20,190</a:t>
            </a:r>
            <a:endParaRPr lang="en-US" sz="2800" dirty="0"/>
          </a:p>
          <a:p>
            <a:endParaRPr lang="en-US" sz="2800" dirty="0"/>
          </a:p>
          <a:p>
            <a:r>
              <a:rPr lang="en-US" sz="2800" dirty="0"/>
              <a:t>Landscaping			250,000</a:t>
            </a:r>
          </a:p>
          <a:p>
            <a:endParaRPr lang="en-US" sz="2800" dirty="0"/>
          </a:p>
          <a:p>
            <a:r>
              <a:rPr lang="en-US" sz="2800" dirty="0"/>
              <a:t>Est. Historic Restoration	5,000,000 (w/o Prevailing Wage)</a:t>
            </a:r>
          </a:p>
          <a:p>
            <a:endParaRPr lang="en-US" sz="2800" u="sng" dirty="0"/>
          </a:p>
          <a:p>
            <a:r>
              <a:rPr lang="en-US" sz="2800" u="sng" dirty="0"/>
              <a:t>Septic System		</a:t>
            </a:r>
            <a:r>
              <a:rPr lang="en-US" sz="2800" u="sng" dirty="0"/>
              <a:t>	150,000</a:t>
            </a:r>
            <a:endParaRPr lang="en-US" sz="2800" dirty="0"/>
          </a:p>
          <a:p>
            <a:r>
              <a:rPr lang="en-US" sz="2800" b="1" dirty="0">
                <a:solidFill>
                  <a:srgbClr val="FFFF00"/>
                </a:solidFill>
              </a:rPr>
              <a:t>Total				</a:t>
            </a:r>
            <a:r>
              <a:rPr lang="en-US" sz="2800" b="1" dirty="0">
                <a:solidFill>
                  <a:srgbClr val="FFFF00"/>
                </a:solidFill>
              </a:rPr>
              <a:t>	6,290,750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185023" y="6340475"/>
            <a:ext cx="753545" cy="365125"/>
          </a:xfrm>
        </p:spPr>
        <p:txBody>
          <a:bodyPr/>
          <a:lstStyle/>
          <a:p>
            <a:fld id="{E1B3F306-416A-4DD6-BD28-F14A6B72EF7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22947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5329918B-EDC0-4780-8924-2FA62360AC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39285" y="2529017"/>
            <a:ext cx="9001462" cy="1655762"/>
          </a:xfrm>
        </p:spPr>
        <p:txBody>
          <a:bodyPr>
            <a:normAutofit/>
          </a:bodyPr>
          <a:lstStyle/>
          <a:p>
            <a:r>
              <a:rPr lang="en-US" sz="4400" b="1" dirty="0">
                <a:solidFill>
                  <a:srgbClr val="FFC000"/>
                </a:solidFill>
              </a:rPr>
              <a:t>Accomplishments &amp; Next Steps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222346" y="6349806"/>
            <a:ext cx="753545" cy="365125"/>
          </a:xfrm>
        </p:spPr>
        <p:txBody>
          <a:bodyPr/>
          <a:lstStyle/>
          <a:p>
            <a:fld id="{E1B3F306-416A-4DD6-BD28-F14A6B72EF7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0936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48F9977-8151-49D7-8EA4-6176CC1CB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66480" y="68839"/>
            <a:ext cx="7729728" cy="1188720"/>
          </a:xfrm>
        </p:spPr>
        <p:txBody>
          <a:bodyPr/>
          <a:lstStyle/>
          <a:p>
            <a:r>
              <a:rPr lang="en-US" u="sng" dirty="0">
                <a:solidFill>
                  <a:srgbClr val="FFC000"/>
                </a:solidFill>
              </a:rPr>
              <a:t>Where We are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23A1F16-B22A-4E69-9173-79F060363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433" y="1005632"/>
            <a:ext cx="10291665" cy="4826000"/>
          </a:xfrm>
        </p:spPr>
        <p:txBody>
          <a:bodyPr>
            <a:noAutofit/>
          </a:bodyPr>
          <a:lstStyle/>
          <a:p>
            <a:r>
              <a:rPr lang="en-US" sz="2400" dirty="0"/>
              <a:t>Green Acres Restrictions Have Been Removed From Glen Alpin Home</a:t>
            </a:r>
          </a:p>
          <a:p>
            <a:r>
              <a:rPr lang="en-US" sz="2400" dirty="0"/>
              <a:t>County Conservation Restrictions Have Been Removed From Glen Alpin Site</a:t>
            </a:r>
          </a:p>
          <a:p>
            <a:r>
              <a:rPr lang="en-US" sz="2400" dirty="0"/>
              <a:t>County Historic Restrictions Have Been Removed From Glen Alpin Site</a:t>
            </a:r>
          </a:p>
          <a:p>
            <a:r>
              <a:rPr lang="en-US" sz="2400" dirty="0"/>
              <a:t>Front 6+ Acres of Glen Alpin Remain as Publicly Owned Open Space</a:t>
            </a:r>
          </a:p>
          <a:p>
            <a:r>
              <a:rPr lang="en-US" sz="2400" dirty="0"/>
              <a:t>Approximately 18 acres of New Publicly Owned Open Space Acquired</a:t>
            </a:r>
          </a:p>
          <a:p>
            <a:r>
              <a:rPr lang="en-US" sz="2400" dirty="0"/>
              <a:t>Trailhead and Parking for Patriot’s Path to be Established at Glen Alpin</a:t>
            </a:r>
          </a:p>
          <a:p>
            <a:r>
              <a:rPr lang="en-US" sz="2400" dirty="0"/>
              <a:t>Trail Connection to Jockey Hollow to be Created Through Hurstmont</a:t>
            </a:r>
          </a:p>
          <a:p>
            <a:r>
              <a:rPr lang="en-US" sz="2400" dirty="0"/>
              <a:t>Township Relieved of Financial Burden of Glen Alpin Home</a:t>
            </a:r>
          </a:p>
          <a:p>
            <a:r>
              <a:rPr lang="en-US" sz="2400" dirty="0"/>
              <a:t>Glen Alpin Home to be Restored by Selected Redeveloper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38371" y="6403300"/>
            <a:ext cx="753545" cy="365125"/>
          </a:xfrm>
        </p:spPr>
        <p:txBody>
          <a:bodyPr/>
          <a:lstStyle/>
          <a:p>
            <a:fld id="{E1B3F306-416A-4DD6-BD28-F14A6B72EF7F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8647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82C285-9B59-440D-96FD-633C733384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669128"/>
            <a:ext cx="7729728" cy="1188720"/>
          </a:xfrm>
        </p:spPr>
        <p:txBody>
          <a:bodyPr/>
          <a:lstStyle/>
          <a:p>
            <a:r>
              <a:rPr lang="en-US" u="sng" dirty="0">
                <a:solidFill>
                  <a:srgbClr val="FFC000"/>
                </a:solidFill>
              </a:rPr>
              <a:t>What is Left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A49F7144-AA26-48E6-9DDA-F06911658B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Filing of Documents to Perfect the Process</a:t>
            </a:r>
          </a:p>
          <a:p>
            <a:pPr lvl="1"/>
            <a:r>
              <a:rPr lang="en-US" sz="2800" dirty="0"/>
              <a:t>New Conservation Easements</a:t>
            </a:r>
          </a:p>
          <a:p>
            <a:pPr lvl="1"/>
            <a:r>
              <a:rPr lang="en-US" sz="2800" dirty="0"/>
              <a:t>Release of Historic Restrictions</a:t>
            </a:r>
          </a:p>
          <a:p>
            <a:pPr lvl="1"/>
            <a:r>
              <a:rPr lang="en-US" sz="2800" dirty="0"/>
              <a:t>New (Replacement) Historic Restrictions</a:t>
            </a:r>
          </a:p>
          <a:p>
            <a:pPr lvl="1"/>
            <a:r>
              <a:rPr lang="en-US" sz="2800" dirty="0"/>
              <a:t>Transfer of Interests Between Harding Township  &amp; HLT</a:t>
            </a:r>
          </a:p>
          <a:p>
            <a:r>
              <a:rPr lang="en-US" sz="2800" dirty="0"/>
              <a:t>Repayment of Historic Grants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60250" y="6349806"/>
            <a:ext cx="753545" cy="365125"/>
          </a:xfrm>
        </p:spPr>
        <p:txBody>
          <a:bodyPr/>
          <a:lstStyle/>
          <a:p>
            <a:fld id="{E1B3F306-416A-4DD6-BD28-F14A6B72EF7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9056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Damask</Template>
  <TotalTime>2545</TotalTime>
  <Words>296</Words>
  <Application>Microsoft Office PowerPoint</Application>
  <PresentationFormat>Widescreen</PresentationFormat>
  <Paragraphs>142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Bookman Old Style</vt:lpstr>
      <vt:lpstr>Calibri</vt:lpstr>
      <vt:lpstr>Rockwell</vt:lpstr>
      <vt:lpstr>Damask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Where We are</vt:lpstr>
      <vt:lpstr>What is Left</vt:lpstr>
      <vt:lpstr>Next Steps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Robert Falzarano</dc:creator>
  <cp:lastModifiedBy>Robert Falzarano</cp:lastModifiedBy>
  <cp:revision>65</cp:revision>
  <cp:lastPrinted>2022-01-21T15:52:47Z</cp:lastPrinted>
  <dcterms:created xsi:type="dcterms:W3CDTF">2021-04-09T13:47:40Z</dcterms:created>
  <dcterms:modified xsi:type="dcterms:W3CDTF">2022-02-11T19:24:15Z</dcterms:modified>
</cp:coreProperties>
</file>